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41.xml.rels" ContentType="application/vnd.openxmlformats-package.relationships+xml"/>
  <Override PartName="/ppt/slides/_rels/slide34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37.xml.rels" ContentType="application/vnd.openxmlformats-package.relationships+xml"/>
  <Override PartName="/ppt/slides/_rels/slide22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31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GB" sz="2000" spc="-1" strike="noStrike">
                <a:latin typeface="Arial"/>
              </a:rPr>
              <a:t>Click to edit the notes'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4B812A31-154E-4CCD-9D33-D22F2F158548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880" cy="3428640"/>
          </a:xfrm>
          <a:prstGeom prst="rect">
            <a:avLst/>
          </a:prstGeom>
          <a:ln w="0">
            <a:noFill/>
          </a:ln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100" spc="-1" strike="noStrike">
                <a:latin typeface="Arial"/>
              </a:rPr>
              <a:t>Don't explain any of the words - that's done in subsequent pages, just emphasise that this is just the start and we'll be going easy to make sure they "get it".</a:t>
            </a:r>
            <a:endParaRPr b="0" lang="en-GB" sz="11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  <a:ln w="0">
            <a:noFill/>
          </a:ln>
        </p:spPr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100" spc="-1" strike="noStrike">
                <a:latin typeface="Arial"/>
              </a:rPr>
              <a:t>This is just one definition (from the OED) but you can also mention others.</a:t>
            </a:r>
            <a:endParaRPr b="0" lang="en-GB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CF7CC24-5BEE-485A-B8C3-2CB8CFF30BD8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E16C56A-7EC3-4244-910E-5D0C72478D02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922CF8C-8CE1-472A-8928-138DD2D0CA5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7782638-9082-4971-8325-7379E6FB16A4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928434-6130-49D3-81C6-3B29F8816A58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150EB6-BABE-419A-AF00-60095A039518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94099E-39D7-43F2-9275-A9C1CF72E341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F2A33D-EF4E-4009-B0F3-E123390A2A4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6E4BE2-6F3F-4FC1-BB25-5FA1EB1D5E9F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D0F19E-03B6-43D0-9205-1A0BF6579F31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2964D0B-7B6D-4C99-B35E-B56775DE0898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46FFF97-192E-47D3-8744-0CD46A7144B4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64C0F6-FC41-4FD4-8E29-011DEB78CA35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F0AA50-58C0-48A7-813E-F638C1C4639F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547C60-53AD-4197-BB61-BC970F551B30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6B9FEC-3EBA-492B-A0FA-712C94696CE8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0F43E1-5D41-4986-B037-6EEC857C4F8D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109620-6AF5-418D-9EAF-35DBB198C32C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87A549-3E20-4BD9-91C1-1161FB90FD8D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548303-4128-4165-B783-0583ADA4101E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C969EB-2D8B-49BC-A61A-2EC3DF7BAA2C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0A026A-A4F2-45D6-9665-FA65BA406DA3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87EC650-A4F0-497C-9749-2DB9BA315CCB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4A8B4B-B97B-4BCC-8F17-0CE2184CC0FF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AE2681-D033-4A7B-899F-70212C445CEE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525295-0B50-4754-8304-8977B6C95FCB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EE32D8-40E1-4527-8BC9-A7BB68772910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878D9E-39D8-4396-8084-297443FF651D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1433BC-C77A-4CBD-A59A-8216DBF539EA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AC9504-32E9-4BED-AB03-0DB09B3EFB19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414FEDE-4439-4AF7-96C6-EF0F79554B1F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E2E25CF-F5E6-4C02-A528-D50453986970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2151000"/>
            <a:ext cx="8520120" cy="39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F343390-DCA7-40C2-ABF7-BEBC717B4A32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6364EB-2B87-41DD-9D1E-47211988108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38D45E8-E3D2-457B-BEDE-DAACCAA5F118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4C262A0-96F1-4E0E-AF00-93EA43DD440E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fe9fb"/>
            </a:gs>
            <a:gs pos="100000">
              <a:srgbClr val="6e9be7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GB" sz="10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96BA591-E278-4DC1-84CF-4D4703DDCE6D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fe9fb"/>
            </a:gs>
            <a:gs pos="100000">
              <a:srgbClr val="6e9be7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GB" sz="10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72245CD1-7418-44DD-8362-A15EF30A3D60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fe9fb"/>
            </a:gs>
            <a:gs pos="100000">
              <a:srgbClr val="6e9be7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GB" sz="10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B866C6D-FAF6-4F43-AC17-570BF6B0E093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fe9fb"/>
            </a:gs>
            <a:gs pos="100000">
              <a:srgbClr val="6e9be7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  <a:effectLst>
            <a:outerShdw dist="37674" dir="2700000" blurRad="0" rotWithShape="0">
              <a:srgbClr val="b45f06"/>
            </a:outerShdw>
          </a:effectLst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5200" spc="-1" strike="noStrike">
                <a:solidFill>
                  <a:srgbClr val="000000"/>
                </a:solidFill>
                <a:latin typeface="Arial"/>
                <a:ea typeface="Arial"/>
              </a:rPr>
              <a:t>Introduction to SQL</a:t>
            </a:r>
            <a:endParaRPr b="0" lang="en-GB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434343"/>
                </a:solidFill>
                <a:latin typeface="Arial"/>
                <a:ea typeface="Arial"/>
              </a:rPr>
              <a:t>Using Databases for Simple Queries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Let’s Get Started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We shall use PostgreSQL - a widely used relational database. It's open-source and free to use.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If you have Ubuntu as your operating system you can install it using: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br>
              <a:rPr sz="2600"/>
            </a:br>
            <a:r>
              <a:rPr b="0" lang="en-GB" sz="1800" spc="-1" strike="noStrike">
                <a:solidFill>
                  <a:srgbClr val="20124d"/>
                </a:solidFill>
                <a:latin typeface="Arial"/>
                <a:ea typeface="Arial"/>
              </a:rPr>
              <a:t>Enter your Ubuntu user password when prompted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Verify your installation using: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Google Shape;122;p22"/>
          <p:cNvSpPr/>
          <p:nvPr/>
        </p:nvSpPr>
        <p:spPr>
          <a:xfrm>
            <a:off x="330840" y="2918160"/>
            <a:ext cx="8482320" cy="47484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$ sudo apt-get install postgresql postgresql-contrib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56" name="Google Shape;123;p22"/>
          <p:cNvSpPr/>
          <p:nvPr/>
        </p:nvSpPr>
        <p:spPr>
          <a:xfrm>
            <a:off x="330840" y="4281840"/>
            <a:ext cx="8482320" cy="42372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$ psql --version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Create a User then the Database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To create your DB user you'll have to use the postgres user - but only this once…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20124d"/>
                </a:solidFill>
                <a:latin typeface="Arial"/>
                <a:ea typeface="Arial"/>
              </a:rPr>
              <a:t>Note: you may need to enter your Ubuntu password to run sudo…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Now create the database for this session: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NOTE: if &lt;your user name&gt; is the username you use to log in to Ubuntu then you can log in without username or password.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Google Shape;130;p23"/>
          <p:cNvSpPr/>
          <p:nvPr/>
        </p:nvSpPr>
        <p:spPr>
          <a:xfrm>
            <a:off x="330840" y="2053800"/>
            <a:ext cx="8482320" cy="47628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$ sudo -u postgres createuser -P --createdb &lt;your user name&gt;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60" name="Google Shape;131;p23"/>
          <p:cNvSpPr/>
          <p:nvPr/>
        </p:nvSpPr>
        <p:spPr>
          <a:xfrm>
            <a:off x="330840" y="3204000"/>
            <a:ext cx="8482320" cy="47628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$ createdb cyf_hotel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Run the psql Command Line Interface (CLI)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Open a terminal on your laptop then type: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Google Shape;138;p24"/>
          <p:cNvSpPr/>
          <p:nvPr/>
        </p:nvSpPr>
        <p:spPr>
          <a:xfrm>
            <a:off x="349920" y="1774800"/>
            <a:ext cx="8573760" cy="292104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$</a:t>
            </a:r>
            <a:r>
              <a:rPr b="1" lang="en-GB" sz="1800" spc="-1" strike="noStrike">
                <a:solidFill>
                  <a:srgbClr val="ffffff"/>
                </a:solidFill>
                <a:latin typeface="Courier New"/>
                <a:ea typeface="Courier New"/>
              </a:rPr>
              <a:t> psql cyf_hotel &lt;username&gt;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...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cyf=#&gt;</a:t>
            </a:r>
            <a:r>
              <a:rPr b="1" lang="en-GB" sz="1800" spc="-1" strike="noStrike">
                <a:solidFill>
                  <a:srgbClr val="ffffff"/>
                </a:solidFill>
                <a:latin typeface="Courier New"/>
                <a:ea typeface="Courier New"/>
              </a:rPr>
              <a:t> help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You are using psql, the command-line interface to PostgreSQL.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Type:  \copyright for distribution terms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   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	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\h for help with SQL commands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   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	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\? for help with psql commands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   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	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\g or terminate with semicolon to execute query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   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	</a:t>
            </a: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\q to quit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cyf=#&gt;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Populate the Hotel Database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Load the initial data (so that you can start practising) from the supplied script: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Google Shape;145;p25"/>
          <p:cNvSpPr/>
          <p:nvPr/>
        </p:nvSpPr>
        <p:spPr>
          <a:xfrm>
            <a:off x="371160" y="2104920"/>
            <a:ext cx="8460720" cy="2179440"/>
          </a:xfrm>
          <a:prstGeom prst="rect">
            <a:avLst/>
          </a:prstGeom>
          <a:solidFill>
            <a:srgbClr val="351c75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$ </a:t>
            </a:r>
            <a:r>
              <a:rPr b="1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cd path/to/script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$</a:t>
            </a:r>
            <a:r>
              <a:rPr b="1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 psql cyf_hotel keith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... 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cyf_hotel=&gt; </a:t>
            </a:r>
            <a:r>
              <a:rPr b="1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\include build-hotel.sql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...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cyf_hotel=&gt; </a:t>
            </a:r>
            <a:r>
              <a:rPr b="1" lang="en-GB" sz="1800" spc="-1" strike="noStrike">
                <a:solidFill>
                  <a:srgbClr val="f3f3f3"/>
                </a:solidFill>
                <a:latin typeface="Courier New"/>
                <a:ea typeface="Courier New"/>
              </a:rPr>
              <a:t>\dt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1800" spc="-1" strike="noStrike">
                <a:solidFill>
                  <a:srgbClr val="6fa8dc"/>
                </a:solidFill>
                <a:latin typeface="Courier New"/>
                <a:ea typeface="Courier New"/>
              </a:rPr>
              <a:t>...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31212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Hotel Database Table Diagram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504000" y="1296000"/>
            <a:ext cx="1728000" cy="1584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buNone/>
            </a:pPr>
            <a:r>
              <a:rPr b="0" lang="en-GB" sz="2400" spc="-1" strike="noStrike">
                <a:latin typeface="Arial"/>
              </a:rPr>
              <a:t>invoices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9" name=""/>
          <p:cNvSpPr/>
          <p:nvPr/>
        </p:nvSpPr>
        <p:spPr>
          <a:xfrm>
            <a:off x="3384000" y="1296000"/>
            <a:ext cx="1728000" cy="1584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buNone/>
            </a:pPr>
            <a:r>
              <a:rPr b="0" lang="en-GB" sz="2400" spc="-1" strike="noStrike">
                <a:latin typeface="Arial"/>
              </a:rPr>
              <a:t>reservations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6264000" y="1296000"/>
            <a:ext cx="1728000" cy="1584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buNone/>
            </a:pPr>
            <a:r>
              <a:rPr b="0" lang="en-GB" sz="2400" spc="-1" strike="noStrike">
                <a:latin typeface="Arial"/>
              </a:rPr>
              <a:t>customers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>
            <a:off x="3384000" y="3600000"/>
            <a:ext cx="1728000" cy="1008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buNone/>
            </a:pPr>
            <a:r>
              <a:rPr b="0" lang="en-GB" sz="2400" spc="-1" strike="noStrike">
                <a:latin typeface="Arial"/>
              </a:rPr>
              <a:t>rooms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2" name=""/>
          <p:cNvSpPr/>
          <p:nvPr/>
        </p:nvSpPr>
        <p:spPr>
          <a:xfrm>
            <a:off x="6264000" y="3600000"/>
            <a:ext cx="1728000" cy="1008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buNone/>
            </a:pPr>
            <a:r>
              <a:rPr b="0" lang="en-GB" sz="2400" spc="-1" strike="noStrike">
                <a:latin typeface="Arial"/>
              </a:rPr>
              <a:t>room_types</a:t>
            </a:r>
            <a:endParaRPr b="0" lang="en-GB" sz="2400" spc="-1" strike="noStrike">
              <a:latin typeface="Arial"/>
            </a:endParaRPr>
          </a:p>
        </p:txBody>
      </p:sp>
      <p:grpSp>
        <p:nvGrpSpPr>
          <p:cNvPr id="173" name=""/>
          <p:cNvGrpSpPr/>
          <p:nvPr/>
        </p:nvGrpSpPr>
        <p:grpSpPr>
          <a:xfrm>
            <a:off x="2232000" y="1800000"/>
            <a:ext cx="1152000" cy="504000"/>
            <a:chOff x="2232000" y="1800000"/>
            <a:chExt cx="1152000" cy="504000"/>
          </a:xfrm>
        </p:grpSpPr>
        <p:sp>
          <p:nvSpPr>
            <p:cNvPr id="174" name=""/>
            <p:cNvSpPr/>
            <p:nvPr/>
          </p:nvSpPr>
          <p:spPr>
            <a:xfrm>
              <a:off x="2232000" y="2052000"/>
              <a:ext cx="1152000" cy="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"/>
            <p:cNvSpPr/>
            <p:nvPr/>
          </p:nvSpPr>
          <p:spPr>
            <a:xfrm>
              <a:off x="2232000" y="1800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"/>
            <p:cNvSpPr/>
            <p:nvPr/>
          </p:nvSpPr>
          <p:spPr>
            <a:xfrm flipV="1">
              <a:off x="2232000" y="2052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"/>
            <p:cNvSpPr/>
            <p:nvPr/>
          </p:nvSpPr>
          <p:spPr>
            <a:xfrm>
              <a:off x="3168000" y="1980000"/>
              <a:ext cx="144000" cy="144000"/>
            </a:xfrm>
            <a:prstGeom prst="ellipse">
              <a:avLst/>
            </a:prstGeom>
            <a:solidFill>
              <a:srgbClr val="729fcf"/>
            </a:solidFill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8" name=""/>
          <p:cNvGrpSpPr/>
          <p:nvPr/>
        </p:nvGrpSpPr>
        <p:grpSpPr>
          <a:xfrm>
            <a:off x="5112000" y="1800000"/>
            <a:ext cx="1152000" cy="504000"/>
            <a:chOff x="5112000" y="1800000"/>
            <a:chExt cx="1152000" cy="504000"/>
          </a:xfrm>
        </p:grpSpPr>
        <p:sp>
          <p:nvSpPr>
            <p:cNvPr id="179" name=""/>
            <p:cNvSpPr/>
            <p:nvPr/>
          </p:nvSpPr>
          <p:spPr>
            <a:xfrm>
              <a:off x="5112000" y="2052000"/>
              <a:ext cx="1152000" cy="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0" name=""/>
            <p:cNvSpPr/>
            <p:nvPr/>
          </p:nvSpPr>
          <p:spPr>
            <a:xfrm>
              <a:off x="5112000" y="1800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"/>
            <p:cNvSpPr/>
            <p:nvPr/>
          </p:nvSpPr>
          <p:spPr>
            <a:xfrm flipV="1">
              <a:off x="5112000" y="2052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2" name=""/>
            <p:cNvSpPr/>
            <p:nvPr/>
          </p:nvSpPr>
          <p:spPr>
            <a:xfrm>
              <a:off x="6048000" y="1980000"/>
              <a:ext cx="144000" cy="144000"/>
            </a:xfrm>
            <a:prstGeom prst="ellipse">
              <a:avLst/>
            </a:prstGeom>
            <a:solidFill>
              <a:srgbClr val="729fcf"/>
            </a:solidFill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3" name=""/>
          <p:cNvGrpSpPr/>
          <p:nvPr/>
        </p:nvGrpSpPr>
        <p:grpSpPr>
          <a:xfrm>
            <a:off x="5112000" y="3816000"/>
            <a:ext cx="1152000" cy="504000"/>
            <a:chOff x="5112000" y="3816000"/>
            <a:chExt cx="1152000" cy="504000"/>
          </a:xfrm>
        </p:grpSpPr>
        <p:sp>
          <p:nvSpPr>
            <p:cNvPr id="184" name=""/>
            <p:cNvSpPr/>
            <p:nvPr/>
          </p:nvSpPr>
          <p:spPr>
            <a:xfrm>
              <a:off x="5112000" y="4068000"/>
              <a:ext cx="1152000" cy="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"/>
            <p:cNvSpPr/>
            <p:nvPr/>
          </p:nvSpPr>
          <p:spPr>
            <a:xfrm>
              <a:off x="5112000" y="3816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"/>
            <p:cNvSpPr/>
            <p:nvPr/>
          </p:nvSpPr>
          <p:spPr>
            <a:xfrm flipV="1">
              <a:off x="5112000" y="4068000"/>
              <a:ext cx="288000" cy="252000"/>
            </a:xfrm>
            <a:prstGeom prst="line">
              <a:avLst/>
            </a:prstGeom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"/>
            <p:cNvSpPr/>
            <p:nvPr/>
          </p:nvSpPr>
          <p:spPr>
            <a:xfrm>
              <a:off x="6048000" y="3996000"/>
              <a:ext cx="144000" cy="144000"/>
            </a:xfrm>
            <a:prstGeom prst="ellipse">
              <a:avLst/>
            </a:prstGeom>
            <a:solidFill>
              <a:srgbClr val="729fcf"/>
            </a:solidFill>
            <a:ln w="0"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8" name=""/>
          <p:cNvSpPr/>
          <p:nvPr/>
        </p:nvSpPr>
        <p:spPr>
          <a:xfrm>
            <a:off x="4212000" y="2880000"/>
            <a:ext cx="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"/>
          <p:cNvSpPr/>
          <p:nvPr/>
        </p:nvSpPr>
        <p:spPr>
          <a:xfrm flipH="1">
            <a:off x="4212000" y="2880000"/>
            <a:ext cx="252000" cy="288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"/>
          <p:cNvSpPr/>
          <p:nvPr/>
        </p:nvSpPr>
        <p:spPr>
          <a:xfrm>
            <a:off x="3960000" y="2880000"/>
            <a:ext cx="252000" cy="288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"/>
          <p:cNvSpPr/>
          <p:nvPr/>
        </p:nvSpPr>
        <p:spPr>
          <a:xfrm rot="5400000">
            <a:off x="4140000" y="3384000"/>
            <a:ext cx="144000" cy="144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The SELECT Statement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68284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To get data out of a table you use the SELECT statement: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... FROM ...; </a:t>
            </a:r>
            <a:r>
              <a:rPr b="0" lang="en-GB" sz="2400" spc="-1" strike="noStrike">
                <a:solidFill>
                  <a:srgbClr val="a4c2f4"/>
                </a:solidFill>
                <a:latin typeface="Courier New"/>
                <a:ea typeface="Courier New"/>
              </a:rPr>
              <a:t>-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For example: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name, phone, country FROM customers;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* FROM rooms; </a:t>
            </a:r>
            <a:r>
              <a:rPr b="0" lang="en-GB" sz="2400" spc="-1" strike="noStrike">
                <a:solidFill>
                  <a:srgbClr val="a4c2f4"/>
                </a:solidFill>
                <a:latin typeface="Courier New"/>
                <a:ea typeface="Courier New"/>
              </a:rPr>
              <a:t>-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(Upper/Lower case only for emphasis - SQL accepts either)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Google Shape;152;p26"/>
          <p:cNvSpPr/>
          <p:nvPr/>
        </p:nvSpPr>
        <p:spPr>
          <a:xfrm>
            <a:off x="5496120" y="1828800"/>
            <a:ext cx="2855880" cy="835200"/>
          </a:xfrm>
          <a:prstGeom prst="wedgeRoundRectCallout">
            <a:avLst>
              <a:gd name="adj1" fmla="val -94152"/>
              <a:gd name="adj2" fmla="val 25003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Arial"/>
              </a:rPr>
              <a:t>Semicolon to end an SQL command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Changing the Order of Columns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6209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return columns in any order: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country, name,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phone FROM </a:t>
            </a:r>
            <a:br>
              <a:rPr sz="2400"/>
            </a:b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 customers;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Commands can run over several lines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200"/>
            </a:b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To see the column names in a table use either: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* FROM customers; </a:t>
            </a:r>
            <a:r>
              <a:rPr b="0" lang="en-GB" sz="2400" spc="-1" strike="noStrike">
                <a:solidFill>
                  <a:srgbClr val="a4c2f4"/>
                </a:solidFill>
                <a:latin typeface="Courier New"/>
                <a:ea typeface="Courier New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Or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\d customers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6db"/>
            </a:gs>
            <a:gs pos="100000">
              <a:srgbClr val="fad25c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Exercise: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the name, phone and email for all customers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all the details of rooms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the customer id, checkin date and number of guests from reservations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Some Useful Non-standard psql Commands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Display a list of table names in the database: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\dt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 </a:t>
            </a:r>
            <a:r>
              <a:rPr b="0" lang="en-GB" sz="2200" spc="-1" strike="noStrike">
                <a:solidFill>
                  <a:srgbClr val="71abe0"/>
                </a:solidFill>
                <a:latin typeface="Arial"/>
                <a:ea typeface="Arial"/>
              </a:rPr>
              <a:t>-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Display the definition of a table: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\d tableName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 </a:t>
            </a:r>
            <a:r>
              <a:rPr b="0" lang="en-GB" sz="2200" spc="-1" strike="noStrike">
                <a:solidFill>
                  <a:srgbClr val="a2c4c9"/>
                </a:solidFill>
                <a:latin typeface="Arial"/>
                <a:ea typeface="Arial"/>
              </a:rPr>
              <a:t>-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Display help for SQL commands: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\h [command]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 </a:t>
            </a:r>
            <a:r>
              <a:rPr b="0" lang="en-GB" sz="2200" spc="-1" strike="noStrike">
                <a:solidFill>
                  <a:srgbClr val="a2c4c9"/>
                </a:solidFill>
                <a:latin typeface="Arial"/>
                <a:ea typeface="Arial"/>
              </a:rPr>
              <a:t>-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Display a summary of psql (backslash) commands: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\?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 </a:t>
            </a:r>
            <a:r>
              <a:rPr b="0" lang="en-GB" sz="2200" spc="-1" strike="noStrike">
                <a:solidFill>
                  <a:srgbClr val="a4c2f4"/>
                </a:solidFill>
                <a:latin typeface="Arial"/>
                <a:ea typeface="Arial"/>
              </a:rPr>
              <a:t>-</a:t>
            </a:r>
            <a:r>
              <a:rPr b="0" lang="en-GB" sz="2200" spc="-1" strike="noStrike">
                <a:solidFill>
                  <a:srgbClr val="efefef"/>
                </a:solidFill>
                <a:latin typeface="Courier New"/>
                <a:ea typeface="Courier New"/>
              </a:rPr>
              <a:t> 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Exit (quit) from psql: 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\q </a:t>
            </a: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  </a:t>
            </a:r>
            <a:r>
              <a:rPr b="0" lang="en-GB" sz="2200" spc="-1" strike="noStrike">
                <a:solidFill>
                  <a:srgbClr val="a4c2f4"/>
                </a:solidFill>
                <a:latin typeface="Arial"/>
                <a:ea typeface="Arial"/>
              </a:rPr>
              <a:t>-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6db"/>
            </a:gs>
            <a:gs pos="100000">
              <a:srgbClr val="fad25c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Exercise: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Display the definition of the customers table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Display the help for the SELECT command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Read the psql command help and find out what \dS does, then try it (Note – psql commands ARE case sensitive)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Objectives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Understand the use of databases and the structure of relational databases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Use basic single table query commands in SQL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Choose which values are returned by a query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Restrict the rows returned by a query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Insert new data into a table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Displaying More Than Just Columns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use expressions in SQL: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room_no, rate * 0.85 FROM rooms;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Use a column alias to name the expression: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Note: multi-line SQL, use ; (semicolon) to end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Google Shape;183;p31"/>
          <p:cNvSpPr/>
          <p:nvPr/>
        </p:nvSpPr>
        <p:spPr>
          <a:xfrm>
            <a:off x="863280" y="2520000"/>
            <a:ext cx="7682760" cy="136800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room_no,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    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rate * 0.85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0000ff"/>
                </a:highlight>
                <a:latin typeface="Courier New"/>
                <a:ea typeface="Courier New"/>
              </a:rPr>
              <a:t>AS discounted_rate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FROM rooms;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Expressions in SQL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Arithmetic: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*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multiply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,  /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divide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,  +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add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,  -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subtract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,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%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modulo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,  (...)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parentheses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String: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|| </a:t>
            </a:r>
            <a:r>
              <a:rPr b="0" lang="en-GB" sz="2400" spc="-1" strike="noStrike">
                <a:solidFill>
                  <a:srgbClr val="741b47"/>
                </a:solidFill>
                <a:latin typeface="Arial"/>
                <a:ea typeface="Arial"/>
              </a:rPr>
              <a:t>concatenate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Functions: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These are not part of the SQL standard and so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1371600" indent="45720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each vendor has their own set of functions.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Refer to the vendor’s SQL documentation for functions.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(e.g. https://www.postgresql.org/docs/12/functions.html)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Choosing the Rows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choose which rows to show: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Note: only one = (equals) symbol to test for equality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use &lt;, &gt;, &lt;=, &gt;=, != (or &lt;&gt;)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Only rows that match the predicate (test) are returned.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Google Shape;196;p33"/>
          <p:cNvSpPr/>
          <p:nvPr/>
        </p:nvSpPr>
        <p:spPr>
          <a:xfrm>
            <a:off x="872640" y="1692360"/>
            <a:ext cx="7682760" cy="133164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id, name, phone, email, country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FROM customers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WHERE country = 'France';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Delimiting Strings and Dates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Use single quotes (apostrophes) to define the start and end of string values.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e.g.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'France'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'Keith'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'2020-03-23'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'lockdown'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Dates should be given in ISO format (YYYY-MM-DD) inside apostrophes.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Combining Tests in a Predicate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 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Use AND and OR to combine tests: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Lists reservations for rooms on the second floor starting from the start of 2018.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Google Shape;209;p35"/>
          <p:cNvSpPr/>
          <p:nvPr/>
        </p:nvSpPr>
        <p:spPr>
          <a:xfrm>
            <a:off x="872640" y="1656360"/>
            <a:ext cx="7682760" cy="176364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* FROM reservations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WHERE room_no &gt;= 200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AND room_no &lt; 300</a:t>
            </a:r>
            <a:endParaRPr b="0" lang="en-GB" sz="24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AND checkin_date &gt;= '2018-01-01';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Combining Tests in a Predicate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Another example: (cheap or Premier rooms on floors 1 &amp; 2)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Google Shape;216;p36"/>
          <p:cNvSpPr/>
          <p:nvPr/>
        </p:nvSpPr>
        <p:spPr>
          <a:xfrm>
            <a:off x="872640" y="1692360"/>
            <a:ext cx="7682760" cy="173988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* FROM rooms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WHERE room_type = 'PREMIER'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OR rate &lt; 100.00</a:t>
            </a:r>
            <a:endParaRPr b="0" lang="en-GB" sz="24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AND room_no &lt; 300;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19" name="Google Shape;217;p36"/>
          <p:cNvSpPr/>
          <p:nvPr/>
        </p:nvSpPr>
        <p:spPr>
          <a:xfrm>
            <a:off x="307800" y="3396240"/>
            <a:ext cx="8520120" cy="113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Oops: This didn't quite get it right - it returns rooms on 3rd &amp; 4th floors.  Why?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2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Overriding Evaluation Order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Just like any programming language, SQL has an evaluation order (precedence). You can override it using parentheses: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also use parentheses in arithmetic expressions, etc.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Google Shape;224;p37"/>
          <p:cNvSpPr/>
          <p:nvPr/>
        </p:nvSpPr>
        <p:spPr>
          <a:xfrm>
            <a:off x="797760" y="2116080"/>
            <a:ext cx="7682760" cy="184392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* FROM rooms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WHERE (room_type = 'PREMIER'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OR rate &lt; 100.00)</a:t>
            </a:r>
            <a:endParaRPr b="0" lang="en-GB" sz="24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AND room_no &lt; 300;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More Predicate Types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 BETWEEN b AND c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: check a is in range b-c inclusive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…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WHERE price BETWEEN 100 AND 250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 IN (b, c, d,...)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: check a is equal to one of b, c, d…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highlight>
                  <a:srgbClr val="351c75"/>
                </a:highlight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… 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WHERE room_no IN (201, 202, 204, 206)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highlight>
                  <a:srgbClr val="351c75"/>
                </a:highlight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Can be inverted...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 NOT BETWEEN b AND c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a NOT IN (b, c, d,...)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Using the LIKE Operator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LIKE tests for a match against a wildcard string: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%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matches any number of any characters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_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(underscore) matches exactly one of any char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For example: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name LIKE 'A%'</a:t>
            </a:r>
            <a:r>
              <a:rPr b="0" lang="en-GB" sz="2400" spc="-1" strike="noStrike">
                <a:solidFill>
                  <a:srgbClr val="20124d"/>
                </a:solidFill>
                <a:highlight>
                  <a:srgbClr val="351c75"/>
                </a:highlight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matches names starting with ‘A’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highlight>
                  <a:srgbClr val="351c75"/>
                </a:highlight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f3f3f3"/>
                </a:solidFill>
                <a:highlight>
                  <a:srgbClr val="351c75"/>
                </a:highlight>
                <a:latin typeface="Courier New"/>
                <a:ea typeface="Courier New"/>
              </a:rPr>
              <a:t>name LIKE '_a%'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 matches names with 2nd char ‘a’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highlight>
                  <a:srgbClr val="351c75"/>
                </a:highlight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f3f3f3"/>
                </a:solidFill>
                <a:highlight>
                  <a:srgbClr val="351c75"/>
                </a:highlight>
                <a:latin typeface="Courier New"/>
                <a:ea typeface="Courier New"/>
              </a:rPr>
              <a:t>name LIKE '%ow%'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 matches names containing ‘ow’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Can be inverted by using </a:t>
            </a:r>
            <a:r>
              <a:rPr b="0" lang="en-GB" sz="2400" spc="-1" strike="noStrike">
                <a:solidFill>
                  <a:srgbClr val="f3f3f3"/>
                </a:solidFill>
                <a:highlight>
                  <a:srgbClr val="351c75"/>
                </a:highlight>
                <a:latin typeface="Courier New"/>
                <a:ea typeface="Courier New"/>
              </a:rPr>
              <a:t>a NOT LIKE b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6db"/>
            </a:gs>
            <a:gs pos="100000">
              <a:srgbClr val="fad25c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Exercise: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Which customers are from Norway?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Which rooms can accommodate more than two people?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Which invoices are dated after one month ago?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How would last month's invoices change if we gave a discount of 15%.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all customers whose second name starts with 'M' (hint: there's a space before second name)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What is a Database?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“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A structured set of data held in a computer, especially one that is accessible in various ways.” (OED)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980000"/>
                </a:solidFill>
                <a:latin typeface="Arial"/>
                <a:ea typeface="Arial"/>
              </a:rPr>
              <a:t>Structured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Data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800" spc="-1" strike="noStrike">
                <a:solidFill>
                  <a:srgbClr val="274e13"/>
                </a:solidFill>
                <a:latin typeface="Arial"/>
                <a:ea typeface="Arial"/>
              </a:rPr>
              <a:t>Accessible in Various Ways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Using SQL Functions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modify column values using functions in SQL: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This also uses a column alias (namelen) to give the query a meaningful column heading.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There are functions that operate on all the different datatypes.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b5394"/>
                </a:solidFill>
                <a:latin typeface="Arial"/>
                <a:ea typeface="Arial"/>
              </a:rPr>
              <a:t>(Also see: https://www.postgresql.org/docs/12/static/functions-string.html)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Google Shape;249;p41"/>
          <p:cNvSpPr/>
          <p:nvPr/>
        </p:nvSpPr>
        <p:spPr>
          <a:xfrm>
            <a:off x="429120" y="1692360"/>
            <a:ext cx="8337600" cy="93312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35000"/>
              </a:lnSpc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d4d4d4"/>
                </a:solidFill>
                <a:latin typeface="Courier New"/>
                <a:ea typeface="Courier New"/>
              </a:rPr>
              <a:t>SELECT name, length(name) AS namelen, upper(email)</a:t>
            </a:r>
            <a:endParaRPr b="0" lang="en-GB" sz="2100" spc="-1" strike="noStrike">
              <a:latin typeface="Arial"/>
            </a:endParaRPr>
          </a:p>
          <a:p>
            <a:pPr>
              <a:lnSpc>
                <a:spcPct val="135000"/>
              </a:lnSpc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d4d4d4"/>
                </a:solidFill>
                <a:latin typeface="Courier New"/>
                <a:ea typeface="Courier New"/>
              </a:rPr>
              <a:t>     </a:t>
            </a:r>
            <a:r>
              <a:rPr b="0" lang="en-GB" sz="2100" spc="-1" strike="noStrike">
                <a:solidFill>
                  <a:srgbClr val="d4d4d4"/>
                </a:solidFill>
                <a:latin typeface="Courier New"/>
                <a:ea typeface="Courier New"/>
              </a:rPr>
              <a:t>FROM customers;</a:t>
            </a:r>
            <a:endParaRPr b="0" lang="en-GB" sz="21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More Function Examples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customers from Manchester, UK: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room rates after VAT increases to 23.5% (from 20%)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Google Shape;256;p42"/>
          <p:cNvSpPr/>
          <p:nvPr/>
        </p:nvSpPr>
        <p:spPr>
          <a:xfrm>
            <a:off x="429120" y="1728000"/>
            <a:ext cx="8337600" cy="126000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* FROM customers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WHERE lower(country) = 'uk'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AND city = 'Manchester';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35" name="Google Shape;257;p42"/>
          <p:cNvSpPr/>
          <p:nvPr/>
        </p:nvSpPr>
        <p:spPr>
          <a:xfrm>
            <a:off x="429120" y="3361680"/>
            <a:ext cx="8337600" cy="131832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room_no, room_type, rate AS old_rate,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round(rate * 5/6 * 123.5/100) AS new_rate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FROM rooms;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Date and Time in SQL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In SQL dates and times are held in an internal format but represented externally as strings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Text date format: 'YYYY-MM-DD' (e.g. '2018-07-21')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Time format: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 'HH:mm:SS.ddd' (e.g. '14:32')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Date/Time format: 'YYYY-MM-DD HH:mm:SS.ddd'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	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(e.g. '2018-07-21 15:26:04')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Date and Time Arithmetic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You can perform arithmetic on dates/times, for example: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Returns details of all reservations that are checking out tomorrow.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There are many date/time functions - see the documentation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0b5394"/>
                </a:solidFill>
                <a:latin typeface="Arial"/>
                <a:ea typeface="Arial"/>
              </a:rPr>
              <a:t>(e.g. https://www.postgresql.org/docs/12/static/functions-datetime.html)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Google Shape;270;p44"/>
          <p:cNvSpPr/>
          <p:nvPr/>
        </p:nvSpPr>
        <p:spPr>
          <a:xfrm>
            <a:off x="403200" y="1648440"/>
            <a:ext cx="8337600" cy="159516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SELECT cust_id, room_no, checkin_date,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checkout_date - checkin_date AS nights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FROM reservations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  </a:t>
            </a:r>
            <a:r>
              <a:rPr b="0" lang="en-GB" sz="2200" spc="-1" strike="noStrike">
                <a:solidFill>
                  <a:srgbClr val="efefef"/>
                </a:solidFill>
                <a:highlight>
                  <a:srgbClr val="351c75"/>
                </a:highlight>
                <a:latin typeface="Courier New"/>
                <a:ea typeface="Courier New"/>
              </a:rPr>
              <a:t>WHERE checkout_date = current_date + 1;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6db"/>
            </a:gs>
            <a:gs pos="100000">
              <a:srgbClr val="fad25c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Exercise: Using Dates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38124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Write a query to check that all booking dates are before their checkin dates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We plan to offer a discount of 10% on all Premier and Premier Plus rooms next month. How much would we gain on each room if occupancy rose by 5 nights over the month.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all reservations for this month and the number of nights booked.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Eliminating Duplicates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“</a:t>
            </a: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Which nationalities visit our hotel?”: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How many entries do you see for each country?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To see each country only once, use DISTINCT: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Google Shape;283;p46"/>
          <p:cNvSpPr/>
          <p:nvPr/>
        </p:nvSpPr>
        <p:spPr>
          <a:xfrm>
            <a:off x="730440" y="1665720"/>
            <a:ext cx="7682760" cy="53028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country FROM customers;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46" name="Google Shape;284;p46"/>
          <p:cNvSpPr/>
          <p:nvPr/>
        </p:nvSpPr>
        <p:spPr>
          <a:xfrm>
            <a:off x="730440" y="3376440"/>
            <a:ext cx="7682760" cy="54756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DISTINCT country FROM customers;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Ordering the Returned Rows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If you want to see data in a specific order: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add ASC (default) or DESC after each column name in the ORDER BY clause to control direction. For example: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Google Shape;291;p47"/>
          <p:cNvSpPr/>
          <p:nvPr/>
        </p:nvSpPr>
        <p:spPr>
          <a:xfrm>
            <a:off x="872640" y="1695240"/>
            <a:ext cx="7682760" cy="132876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id, name, phone, email, country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FROM customers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ORDER BY country, name;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50" name="Google Shape;292;p47"/>
          <p:cNvSpPr/>
          <p:nvPr/>
        </p:nvSpPr>
        <p:spPr>
          <a:xfrm>
            <a:off x="872640" y="3981240"/>
            <a:ext cx="7682760" cy="91476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* FROM rooms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ORDER BY rate DESC, room_no;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Limiting the Number of Rows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You can limit the number of rows returned: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Not normally used without ORDER BY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Not all versions of SQL support LIMIT, some use TOP while Oracle uses ROWNUM.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Google Shape;299;p48"/>
          <p:cNvSpPr/>
          <p:nvPr/>
        </p:nvSpPr>
        <p:spPr>
          <a:xfrm>
            <a:off x="872640" y="1656360"/>
            <a:ext cx="7682760" cy="1701720"/>
          </a:xfrm>
          <a:prstGeom prst="rect">
            <a:avLst/>
          </a:prstGeom>
          <a:solidFill>
            <a:srgbClr val="351c7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00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SELECT id, name, phone, email, country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FROM customers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ORDER BY country, name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   </a:t>
            </a:r>
            <a:r>
              <a:rPr b="0" lang="en-GB" sz="2400" spc="-1" strike="noStrike">
                <a:solidFill>
                  <a:srgbClr val="efefef"/>
                </a:solidFill>
                <a:latin typeface="Courier New"/>
                <a:ea typeface="Courier New"/>
              </a:rPr>
              <a:t>LIMIT 20;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6db"/>
            </a:gs>
            <a:gs pos="100000">
              <a:srgbClr val="fad25c"/>
            </a:gs>
          </a:gsLst>
          <a:lin ang="135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Exercise: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the different room types and rates for all rooms avoiding duplicates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customers’ name, address and phone in alphabetic order of names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guests' name, address, city and country in ascending country then reverse city order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List the room no., type and cost of staying 5 nights in each of the top 10 most expensive rooms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Summary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In this lesson you have learned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The structure of relational databases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The basics of using SQL to query a pre-existing database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How to control the sequence of columns in a query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How to control the order of rows returned from a query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How to restrict the rows to those that match some predicate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200" spc="-1" strike="noStrike">
                <a:solidFill>
                  <a:srgbClr val="20124d"/>
                </a:solidFill>
                <a:latin typeface="Arial"/>
                <a:ea typeface="Arial"/>
              </a:rPr>
              <a:t>Various conditional operators used to construct predicates</a:t>
            </a:r>
            <a:endParaRPr b="0" lang="en-GB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Why Use Databases?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Why not just use a plain file?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914400" indent="-406080">
              <a:lnSpc>
                <a:spcPct val="100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Databases define the structure of the data and the relationships between entities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914400" indent="-406080">
              <a:lnSpc>
                <a:spcPct val="100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Databases provide data checking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914400" indent="-406080">
              <a:lnSpc>
                <a:spcPct val="100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Databases provide transparent fast access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914400" indent="-406080">
              <a:lnSpc>
                <a:spcPct val="100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Can eliminate redundancy and duplication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914400" indent="-406080">
              <a:lnSpc>
                <a:spcPct val="100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Can be used to answer varied questions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25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Homework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553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000" spc="-1" strike="noStrike">
                <a:solidFill>
                  <a:srgbClr val="20124d"/>
                </a:solidFill>
                <a:latin typeface="Arial"/>
                <a:ea typeface="Arial"/>
              </a:rPr>
              <a:t>See the instructions in the course notes for this week's homework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000" spc="-1" strike="noStrike">
                <a:solidFill>
                  <a:srgbClr val="20124d"/>
                </a:solidFill>
                <a:latin typeface="Arial"/>
                <a:ea typeface="Arial"/>
              </a:rPr>
              <a:t>Complete the class exercises if you haven't yet finished them (most people don't during the class)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000" spc="-1" strike="noStrike">
                <a:solidFill>
                  <a:srgbClr val="20124d"/>
                </a:solidFill>
                <a:latin typeface="Arial"/>
                <a:ea typeface="Arial"/>
              </a:rPr>
              <a:t>Fork and clone the homework repository and create a new branch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000" spc="-1" strike="noStrike">
                <a:solidFill>
                  <a:srgbClr val="20124d"/>
                </a:solidFill>
                <a:latin typeface="Arial"/>
                <a:ea typeface="Arial"/>
              </a:rPr>
              <a:t>Complete the mandatory tasks, 1-reading and 2-classes-db, for week-1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15000"/>
              </a:lnSpc>
              <a:buClr>
                <a:srgbClr val="20124d"/>
              </a:buClr>
              <a:buFont typeface="StarSymbol"/>
              <a:buAutoNum type="arabicPeriod"/>
            </a:pPr>
            <a:r>
              <a:rPr b="0" lang="en-GB" sz="2000" spc="-1" strike="noStrike">
                <a:solidFill>
                  <a:srgbClr val="20124d"/>
                </a:solidFill>
                <a:latin typeface="Arial"/>
                <a:ea typeface="Arial"/>
              </a:rPr>
              <a:t>Submit your homework solutions by creating a pull request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Arial"/>
              </a:rPr>
              <a:t>End of Lesson</a:t>
            </a:r>
            <a:endParaRPr b="0" lang="en-GB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What Kind of Database?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There are many kinds of database but the most frequently used is the Relational kind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Other kinds include Key/Value, Graph, Document (all often generically called NoSQL databases)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06080">
              <a:lnSpc>
                <a:spcPct val="115000"/>
              </a:lnSpc>
              <a:buClr>
                <a:srgbClr val="20124d"/>
              </a:buClr>
              <a:buFont typeface="Arial"/>
              <a:buChar char="●"/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We’re going to look at Relational Database, the most widely used and supported by standards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What is SQL?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SQL (Structured Query Language) is used to access relational databases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Wingdings 2" charset="2"/>
              <a:buChar char="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Pronounced S-Q-L or Sequel (many people use both)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Provides for query, update, insert and delete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Can create and alter the data structure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SQL is non-procedural (no loops, no if-then-else…)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You specify what you want and the RDBMS works out how to achieve it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What’s an RDBMS?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RDBMS (Relational Database Management System) is a layer of software between the application and the file system.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It processes requests in SQL from application code and returns query results and status.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20124d"/>
                </a:solidFill>
                <a:latin typeface="Arial"/>
                <a:ea typeface="Arial"/>
              </a:rPr>
              <a:t>Stores data in tables of rows and columns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Tables, Columns, Rows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38" name="Google Shape;97;p20"/>
          <p:cNvGraphicFramePr/>
          <p:nvPr/>
        </p:nvGraphicFramePr>
        <p:xfrm>
          <a:off x="311760" y="1448640"/>
          <a:ext cx="3861000" cy="1585080"/>
        </p:xfrm>
        <a:graphic>
          <a:graphicData uri="http://schemas.openxmlformats.org/drawingml/2006/table">
            <a:tbl>
              <a:tblPr/>
              <a:tblGrid>
                <a:gridCol w="785880"/>
                <a:gridCol w="1770840"/>
                <a:gridCol w="1304640"/>
              </a:tblGrid>
              <a:tr h="43848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name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telephone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324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Thomas Jones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01612345678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329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Sally Duncan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07987654321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337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Jenny Martin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01613456789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Google Shape;98;p20"/>
          <p:cNvSpPr/>
          <p:nvPr/>
        </p:nvSpPr>
        <p:spPr>
          <a:xfrm>
            <a:off x="311760" y="1051920"/>
            <a:ext cx="24735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CUSTOMERS table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40" name="Google Shape;99;p20"/>
          <p:cNvSpPr/>
          <p:nvPr/>
        </p:nvSpPr>
        <p:spPr>
          <a:xfrm>
            <a:off x="4479480" y="2587320"/>
            <a:ext cx="24127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BOOKINGS table</a:t>
            </a:r>
            <a:endParaRPr b="0" lang="en-GB" sz="1800" spc="-1" strike="noStrike">
              <a:latin typeface="Arial"/>
            </a:endParaRPr>
          </a:p>
        </p:txBody>
      </p:sp>
      <p:graphicFrame>
        <p:nvGraphicFramePr>
          <p:cNvPr id="141" name="Google Shape;100;p20"/>
          <p:cNvGraphicFramePr/>
          <p:nvPr/>
        </p:nvGraphicFramePr>
        <p:xfrm>
          <a:off x="4479480" y="3026160"/>
          <a:ext cx="4478760" cy="1585080"/>
        </p:xfrm>
        <a:graphic>
          <a:graphicData uri="http://schemas.openxmlformats.org/drawingml/2006/table">
            <a:tbl>
              <a:tblPr/>
              <a:tblGrid>
                <a:gridCol w="807840"/>
                <a:gridCol w="1230480"/>
                <a:gridCol w="1356120"/>
                <a:gridCol w="1084680"/>
              </a:tblGrid>
              <a:tr h="43848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customer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startDate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nights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23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329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2018-06-14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24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337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2018-05-27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329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2018-06-25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2" name="Google Shape;101;p20"/>
          <p:cNvSpPr/>
          <p:nvPr/>
        </p:nvSpPr>
        <p:spPr>
          <a:xfrm>
            <a:off x="4741920" y="2027520"/>
            <a:ext cx="1580400" cy="414360"/>
          </a:xfrm>
          <a:prstGeom prst="wedgeRoundRectCallout">
            <a:avLst>
              <a:gd name="adj1" fmla="val -33672"/>
              <a:gd name="adj2" fmla="val 123432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Table Name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43" name="Google Shape;102;p20"/>
          <p:cNvSpPr/>
          <p:nvPr/>
        </p:nvSpPr>
        <p:spPr>
          <a:xfrm>
            <a:off x="5052960" y="1230840"/>
            <a:ext cx="1930320" cy="452520"/>
          </a:xfrm>
          <a:prstGeom prst="wedgeRoundRectCallout">
            <a:avLst>
              <a:gd name="adj1" fmla="val -109701"/>
              <a:gd name="adj2" fmla="val 44382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Column Names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44" name="Google Shape;103;p20"/>
          <p:cNvSpPr/>
          <p:nvPr/>
        </p:nvSpPr>
        <p:spPr>
          <a:xfrm>
            <a:off x="2578320" y="3578760"/>
            <a:ext cx="1178640" cy="479160"/>
          </a:xfrm>
          <a:prstGeom prst="wedgeRoundRectCallout">
            <a:avLst>
              <a:gd name="adj1" fmla="val 108240"/>
              <a:gd name="adj2" fmla="val -41891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Rows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145" name="Google Shape;104;p20"/>
          <p:cNvSpPr/>
          <p:nvPr/>
        </p:nvSpPr>
        <p:spPr>
          <a:xfrm>
            <a:off x="2578320" y="3578760"/>
            <a:ext cx="1178640" cy="479160"/>
          </a:xfrm>
          <a:prstGeom prst="wedgeRoundRectCallout">
            <a:avLst>
              <a:gd name="adj1" fmla="val 111537"/>
              <a:gd name="adj2" fmla="val 36483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Rows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46" name="Google Shape;105;p20"/>
          <p:cNvSpPr/>
          <p:nvPr/>
        </p:nvSpPr>
        <p:spPr>
          <a:xfrm>
            <a:off x="558000" y="3611160"/>
            <a:ext cx="1580400" cy="414360"/>
          </a:xfrm>
          <a:prstGeom prst="wedgeRoundRectCallout">
            <a:avLst>
              <a:gd name="adj1" fmla="val -44340"/>
              <a:gd name="adj2" fmla="val -168729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Columns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47" name="Google Shape;106;p20"/>
          <p:cNvSpPr/>
          <p:nvPr/>
        </p:nvSpPr>
        <p:spPr>
          <a:xfrm>
            <a:off x="558000" y="3611160"/>
            <a:ext cx="1580400" cy="414360"/>
          </a:xfrm>
          <a:prstGeom prst="wedgeRoundRectCallout">
            <a:avLst>
              <a:gd name="adj1" fmla="val 27143"/>
              <a:gd name="adj2" fmla="val -168729"/>
              <a:gd name="adj3" fmla="val 0"/>
            </a:avLst>
          </a:prstGeom>
          <a:solidFill>
            <a:srgbClr val="eeeeee"/>
          </a:solidFill>
          <a:ln w="936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Columns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Why Not Combine the Data?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What happened to Thomas Jones?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20124d"/>
              </a:buClr>
              <a:buFont typeface="Arial"/>
              <a:buChar char="●"/>
              <a:tabLst>
                <a:tab algn="l" pos="0"/>
              </a:tabLst>
            </a:pPr>
            <a:r>
              <a:rPr b="0" lang="en-GB" sz="2400" spc="-1" strike="noStrike">
                <a:solidFill>
                  <a:srgbClr val="20124d"/>
                </a:solidFill>
                <a:latin typeface="Arial"/>
                <a:ea typeface="Arial"/>
              </a:rPr>
              <a:t>What do we need to do if Sally changes her phone number?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50" name="Google Shape;113;p21"/>
          <p:cNvGraphicFramePr/>
          <p:nvPr/>
        </p:nvGraphicFramePr>
        <p:xfrm>
          <a:off x="311760" y="1628280"/>
          <a:ext cx="7238160" cy="1585080"/>
        </p:xfrm>
        <a:graphic>
          <a:graphicData uri="http://schemas.openxmlformats.org/drawingml/2006/table">
            <a:tbl>
              <a:tblPr/>
              <a:tblGrid>
                <a:gridCol w="696240"/>
                <a:gridCol w="1875240"/>
                <a:gridCol w="1927080"/>
                <a:gridCol w="1603080"/>
                <a:gridCol w="1136880"/>
              </a:tblGrid>
              <a:tr h="43848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customerName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custTelephone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startDate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nights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23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Sally Duncan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07987654321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2018-06-14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24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Jenny Martin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01613456789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2018-05-27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  <a:tr h="382320"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Sally Duncan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07987654321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2018-06-25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GB" sz="1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en-GB" sz="1400" spc="-1" strike="noStrike">
                        <a:latin typeface="Arial"/>
                      </a:endParaRPr>
                    </a:p>
                  </a:txBody>
                  <a:tcPr anchor="t" marL="91080" marR="91080">
                    <a:lnL w="9360">
                      <a:solidFill>
                        <a:srgbClr val="434343"/>
                      </a:solidFill>
                    </a:lnL>
                    <a:lnR w="9360">
                      <a:solidFill>
                        <a:srgbClr val="434343"/>
                      </a:solidFill>
                    </a:lnR>
                    <a:lnT w="9360">
                      <a:solidFill>
                        <a:srgbClr val="434343"/>
                      </a:solidFill>
                    </a:lnT>
                    <a:lnB w="9360">
                      <a:solidFill>
                        <a:srgbClr val="434343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1" name="Google Shape;114;p21"/>
          <p:cNvSpPr/>
          <p:nvPr/>
        </p:nvSpPr>
        <p:spPr>
          <a:xfrm>
            <a:off x="311760" y="1265760"/>
            <a:ext cx="24127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82880" bIns="18288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BOOKINGS table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52" name="Google Shape;115;p21"/>
          <p:cNvSpPr/>
          <p:nvPr/>
        </p:nvSpPr>
        <p:spPr>
          <a:xfrm>
            <a:off x="2811600" y="4287240"/>
            <a:ext cx="3096360" cy="85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GB" sz="3000" spc="-1" strike="noStrike">
                <a:solidFill>
                  <a:srgbClr val="980000"/>
                </a:solidFill>
                <a:latin typeface="Arial"/>
                <a:ea typeface="Arial"/>
              </a:rPr>
              <a:t>(Don’t do this!!!)</a:t>
            </a:r>
            <a:endParaRPr b="0" lang="en-GB" sz="3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" dur="indefinite" restart="never" nodeType="tmRoot">
          <p:childTnLst>
            <p:seq>
              <p:cTn id="39" dur="indefinite" nodeType="mainSeq">
                <p:childTnLst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2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2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2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2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2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25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dcterms:modified xsi:type="dcterms:W3CDTF">2023-03-04T15:38:55Z</dcterms:modified>
  <cp:revision>6</cp:revision>
  <dc:subject/>
  <dc:title/>
</cp:coreProperties>
</file>